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9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6AE85F0-7DBF-4A60-8918-B5AF4FD52498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bg-BG"/>
        </a:p>
      </dgm:t>
    </dgm:pt>
    <dgm:pt modelId="{40F577A5-1A77-433D-AF88-7BA8194B839C}">
      <dgm:prSet phldrT="[Text]" custT="1"/>
      <dgm:spPr>
        <a:solidFill>
          <a:srgbClr val="92D050"/>
        </a:solidFill>
      </dgm:spPr>
      <dgm:t>
        <a:bodyPr/>
        <a:lstStyle/>
        <a:p>
          <a:r>
            <a:rPr lang="bg-BG" sz="1200" b="1" dirty="0" smtClean="0"/>
            <a:t>ПОДГОТОВКА</a:t>
          </a:r>
          <a:endParaRPr lang="bg-BG" sz="1200" b="1" dirty="0"/>
        </a:p>
      </dgm:t>
    </dgm:pt>
    <dgm:pt modelId="{82686AA2-2049-4E00-9B20-767A163195C8}" type="parTrans" cxnId="{834343AA-6D1D-4111-9B8E-0F1A40713A21}">
      <dgm:prSet/>
      <dgm:spPr/>
      <dgm:t>
        <a:bodyPr/>
        <a:lstStyle/>
        <a:p>
          <a:endParaRPr lang="bg-BG"/>
        </a:p>
      </dgm:t>
    </dgm:pt>
    <dgm:pt modelId="{4C407255-93BF-4AA7-8774-550BEAF24919}" type="sibTrans" cxnId="{834343AA-6D1D-4111-9B8E-0F1A40713A21}">
      <dgm:prSet/>
      <dgm:spPr>
        <a:solidFill>
          <a:srgbClr val="C00000"/>
        </a:solidFill>
      </dgm:spPr>
      <dgm:t>
        <a:bodyPr/>
        <a:lstStyle/>
        <a:p>
          <a:endParaRPr lang="bg-BG"/>
        </a:p>
      </dgm:t>
    </dgm:pt>
    <dgm:pt modelId="{73D9F156-D93A-4536-93DD-09CDD48EF57F}">
      <dgm:prSet phldrT="[Text]" custT="1"/>
      <dgm:spPr>
        <a:solidFill>
          <a:srgbClr val="FFC000"/>
        </a:solidFill>
      </dgm:spPr>
      <dgm:t>
        <a:bodyPr/>
        <a:lstStyle/>
        <a:p>
          <a:r>
            <a:rPr lang="bg-BG" sz="1200" b="1" dirty="0" smtClean="0"/>
            <a:t>ПРЕГОВОРИ</a:t>
          </a:r>
          <a:endParaRPr lang="bg-BG" sz="1200" b="1" dirty="0"/>
        </a:p>
      </dgm:t>
    </dgm:pt>
    <dgm:pt modelId="{D97E12E4-2375-4EF4-814C-FDA2521DF373}" type="parTrans" cxnId="{07180743-BFE2-4926-B890-2F52D2BD3787}">
      <dgm:prSet/>
      <dgm:spPr/>
      <dgm:t>
        <a:bodyPr/>
        <a:lstStyle/>
        <a:p>
          <a:endParaRPr lang="bg-BG"/>
        </a:p>
      </dgm:t>
    </dgm:pt>
    <dgm:pt modelId="{7367B42D-109C-4D87-B757-1E3B93AF7148}" type="sibTrans" cxnId="{07180743-BFE2-4926-B890-2F52D2BD3787}">
      <dgm:prSet/>
      <dgm:spPr>
        <a:solidFill>
          <a:srgbClr val="C00000"/>
        </a:solidFill>
      </dgm:spPr>
      <dgm:t>
        <a:bodyPr/>
        <a:lstStyle/>
        <a:p>
          <a:endParaRPr lang="bg-BG"/>
        </a:p>
      </dgm:t>
    </dgm:pt>
    <dgm:pt modelId="{54F1C9E6-666C-4173-8441-23690AC368C9}">
      <dgm:prSet phldrT="[Text]" custT="1"/>
      <dgm:spPr/>
      <dgm:t>
        <a:bodyPr/>
        <a:lstStyle/>
        <a:p>
          <a:r>
            <a:rPr lang="bg-BG" sz="1200" b="1" dirty="0" smtClean="0">
              <a:solidFill>
                <a:schemeClr val="bg1"/>
              </a:solidFill>
            </a:rPr>
            <a:t>СКЛЮЧВАНЕ И РЕГИСТРАЦИЯ</a:t>
          </a:r>
          <a:r>
            <a:rPr lang="en-US" sz="1200" b="1" dirty="0" smtClean="0">
              <a:solidFill>
                <a:schemeClr val="bg1"/>
              </a:solidFill>
            </a:rPr>
            <a:t> </a:t>
          </a:r>
          <a:r>
            <a:rPr lang="bg-BG" sz="1200" b="1" dirty="0" smtClean="0">
              <a:solidFill>
                <a:schemeClr val="bg1"/>
              </a:solidFill>
            </a:rPr>
            <a:t>НА КТД</a:t>
          </a:r>
          <a:endParaRPr lang="en-US" sz="1200" b="1" dirty="0" smtClean="0">
            <a:solidFill>
              <a:schemeClr val="bg1"/>
            </a:solidFill>
          </a:endParaRPr>
        </a:p>
      </dgm:t>
    </dgm:pt>
    <dgm:pt modelId="{472CE6F3-19CF-4155-AEA4-C336FA8E743C}" type="parTrans" cxnId="{09A41C39-332D-4E7B-8872-E7534F446161}">
      <dgm:prSet/>
      <dgm:spPr/>
      <dgm:t>
        <a:bodyPr/>
        <a:lstStyle/>
        <a:p>
          <a:endParaRPr lang="bg-BG"/>
        </a:p>
      </dgm:t>
    </dgm:pt>
    <dgm:pt modelId="{EC18C70A-4AB8-4A38-996F-25E813596304}" type="sibTrans" cxnId="{09A41C39-332D-4E7B-8872-E7534F446161}">
      <dgm:prSet/>
      <dgm:spPr>
        <a:solidFill>
          <a:srgbClr val="C00000"/>
        </a:solidFill>
      </dgm:spPr>
      <dgm:t>
        <a:bodyPr/>
        <a:lstStyle/>
        <a:p>
          <a:endParaRPr lang="bg-BG">
            <a:solidFill>
              <a:srgbClr val="FF0000"/>
            </a:solidFill>
          </a:endParaRPr>
        </a:p>
      </dgm:t>
    </dgm:pt>
    <dgm:pt modelId="{54DAA22E-95DD-4066-B09D-E21A5F9F5998}">
      <dgm:prSet phldrT="[Text]" custT="1"/>
      <dgm:spPr>
        <a:solidFill>
          <a:schemeClr val="bg2">
            <a:lumMod val="75000"/>
          </a:schemeClr>
        </a:solidFill>
      </dgm:spPr>
      <dgm:t>
        <a:bodyPr/>
        <a:lstStyle/>
        <a:p>
          <a:r>
            <a:rPr lang="bg-BG" sz="1200" b="1" dirty="0" smtClean="0"/>
            <a:t>ПРИСЪЕДИНЯВАНЕ</a:t>
          </a:r>
          <a:endParaRPr lang="bg-BG" sz="1200" b="1" dirty="0"/>
        </a:p>
      </dgm:t>
    </dgm:pt>
    <dgm:pt modelId="{D2215608-1EFC-4DB3-935C-488C279CA5BC}" type="parTrans" cxnId="{AE19DC1D-77ED-49A2-B926-81E4A2BAD3C4}">
      <dgm:prSet/>
      <dgm:spPr/>
      <dgm:t>
        <a:bodyPr/>
        <a:lstStyle/>
        <a:p>
          <a:endParaRPr lang="bg-BG"/>
        </a:p>
      </dgm:t>
    </dgm:pt>
    <dgm:pt modelId="{447D1D3C-4F68-43EF-8381-7C0D45FF403A}" type="sibTrans" cxnId="{AE19DC1D-77ED-49A2-B926-81E4A2BAD3C4}">
      <dgm:prSet/>
      <dgm:spPr>
        <a:solidFill>
          <a:srgbClr val="C00000"/>
        </a:solidFill>
      </dgm:spPr>
      <dgm:t>
        <a:bodyPr/>
        <a:lstStyle/>
        <a:p>
          <a:endParaRPr lang="bg-BG"/>
        </a:p>
      </dgm:t>
    </dgm:pt>
    <dgm:pt modelId="{9F86C303-DB92-449B-8278-809AF538B707}">
      <dgm:prSet phldrT="[Text]" custT="1"/>
      <dgm:spPr>
        <a:solidFill>
          <a:srgbClr val="CC00FF"/>
        </a:solidFill>
      </dgm:spPr>
      <dgm:t>
        <a:bodyPr/>
        <a:lstStyle/>
        <a:p>
          <a:r>
            <a:rPr lang="bg-BG" sz="1200" b="1" dirty="0" smtClean="0"/>
            <a:t>ИЗПЪЛНЕНИЕ И МОНИТОРИНГ</a:t>
          </a:r>
          <a:endParaRPr lang="bg-BG" sz="1200" b="1" dirty="0"/>
        </a:p>
      </dgm:t>
    </dgm:pt>
    <dgm:pt modelId="{10EFDCA3-F3F5-4695-8DD1-47AFB05075EF}" type="parTrans" cxnId="{E8B54AB9-31A9-4A68-8BE7-64149D0A521C}">
      <dgm:prSet/>
      <dgm:spPr/>
      <dgm:t>
        <a:bodyPr/>
        <a:lstStyle/>
        <a:p>
          <a:endParaRPr lang="bg-BG"/>
        </a:p>
      </dgm:t>
    </dgm:pt>
    <dgm:pt modelId="{012D6A68-9A80-420C-B011-5BC46296F9FA}" type="sibTrans" cxnId="{E8B54AB9-31A9-4A68-8BE7-64149D0A521C}">
      <dgm:prSet/>
      <dgm:spPr>
        <a:solidFill>
          <a:srgbClr val="C00000"/>
        </a:solidFill>
      </dgm:spPr>
      <dgm:t>
        <a:bodyPr/>
        <a:lstStyle/>
        <a:p>
          <a:endParaRPr lang="bg-BG"/>
        </a:p>
      </dgm:t>
    </dgm:pt>
    <dgm:pt modelId="{695CAA81-E7F4-4EFC-9849-5072AA7E1C4A}" type="pres">
      <dgm:prSet presAssocID="{D6AE85F0-7DBF-4A60-8918-B5AF4FD52498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bg-BG"/>
        </a:p>
      </dgm:t>
    </dgm:pt>
    <dgm:pt modelId="{56EC31A5-0A67-4AE7-862C-B85A6DB78DE1}" type="pres">
      <dgm:prSet presAssocID="{40F577A5-1A77-433D-AF88-7BA8194B839C}" presName="node" presStyleLbl="node1" presStyleIdx="0" presStyleCnt="5" custScaleX="114596" custScaleY="106810" custRadScaleRad="83751" custRadScaleInc="-89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EAC07429-A91C-47DE-92B1-65D52AED5FC2}" type="pres">
      <dgm:prSet presAssocID="{4C407255-93BF-4AA7-8774-550BEAF24919}" presName="sibTrans" presStyleLbl="sibTrans2D1" presStyleIdx="0" presStyleCnt="5"/>
      <dgm:spPr/>
      <dgm:t>
        <a:bodyPr/>
        <a:lstStyle/>
        <a:p>
          <a:endParaRPr lang="bg-BG"/>
        </a:p>
      </dgm:t>
    </dgm:pt>
    <dgm:pt modelId="{419F1D23-7E59-4FC2-A97D-47008677BC00}" type="pres">
      <dgm:prSet presAssocID="{4C407255-93BF-4AA7-8774-550BEAF24919}" presName="connectorText" presStyleLbl="sibTrans2D1" presStyleIdx="0" presStyleCnt="5"/>
      <dgm:spPr/>
      <dgm:t>
        <a:bodyPr/>
        <a:lstStyle/>
        <a:p>
          <a:endParaRPr lang="bg-BG"/>
        </a:p>
      </dgm:t>
    </dgm:pt>
    <dgm:pt modelId="{0C463C88-7D03-4D9F-ABCC-714B81B08198}" type="pres">
      <dgm:prSet presAssocID="{73D9F156-D93A-4536-93DD-09CDD48EF57F}" presName="node" presStyleLbl="node1" presStyleIdx="1" presStyleCnt="5" custScaleX="115161" custScaleY="108748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C6A3880D-74B8-421D-B0D8-C8FE1DE261CD}" type="pres">
      <dgm:prSet presAssocID="{7367B42D-109C-4D87-B757-1E3B93AF7148}" presName="sibTrans" presStyleLbl="sibTrans2D1" presStyleIdx="1" presStyleCnt="5" custScaleX="92871"/>
      <dgm:spPr/>
      <dgm:t>
        <a:bodyPr/>
        <a:lstStyle/>
        <a:p>
          <a:endParaRPr lang="bg-BG"/>
        </a:p>
      </dgm:t>
    </dgm:pt>
    <dgm:pt modelId="{4717D350-509B-4B24-806A-B90731880022}" type="pres">
      <dgm:prSet presAssocID="{7367B42D-109C-4D87-B757-1E3B93AF7148}" presName="connectorText" presStyleLbl="sibTrans2D1" presStyleIdx="1" presStyleCnt="5"/>
      <dgm:spPr/>
      <dgm:t>
        <a:bodyPr/>
        <a:lstStyle/>
        <a:p>
          <a:endParaRPr lang="bg-BG"/>
        </a:p>
      </dgm:t>
    </dgm:pt>
    <dgm:pt modelId="{BD5317C9-4FFB-411A-92FD-72E75974E6E9}" type="pres">
      <dgm:prSet presAssocID="{54F1C9E6-666C-4173-8441-23690AC368C9}" presName="node" presStyleLbl="node1" presStyleIdx="2" presStyleCnt="5" custScaleX="122215" custRadScaleRad="103621" custRadScaleInc="-17025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6EF3C6C8-EB92-4B53-BD9D-32E00A91F544}" type="pres">
      <dgm:prSet presAssocID="{EC18C70A-4AB8-4A38-996F-25E813596304}" presName="sibTrans" presStyleLbl="sibTrans2D1" presStyleIdx="2" presStyleCnt="5"/>
      <dgm:spPr/>
      <dgm:t>
        <a:bodyPr/>
        <a:lstStyle/>
        <a:p>
          <a:endParaRPr lang="bg-BG"/>
        </a:p>
      </dgm:t>
    </dgm:pt>
    <dgm:pt modelId="{56BE5C18-45DE-45D0-ADB7-B1DDC20535A2}" type="pres">
      <dgm:prSet presAssocID="{EC18C70A-4AB8-4A38-996F-25E813596304}" presName="connectorText" presStyleLbl="sibTrans2D1" presStyleIdx="2" presStyleCnt="5"/>
      <dgm:spPr/>
      <dgm:t>
        <a:bodyPr/>
        <a:lstStyle/>
        <a:p>
          <a:endParaRPr lang="bg-BG"/>
        </a:p>
      </dgm:t>
    </dgm:pt>
    <dgm:pt modelId="{CC0499BC-5735-4A95-9ECF-72CF77288FCD}" type="pres">
      <dgm:prSet presAssocID="{54DAA22E-95DD-4066-B09D-E21A5F9F5998}" presName="node" presStyleLbl="node1" presStyleIdx="3" presStyleCnt="5" custScaleX="143610" custScaleY="128280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29B0FC3A-65BB-4330-934E-ECBAA770259D}" type="pres">
      <dgm:prSet presAssocID="{447D1D3C-4F68-43EF-8381-7C0D45FF403A}" presName="sibTrans" presStyleLbl="sibTrans2D1" presStyleIdx="3" presStyleCnt="5" custLinFactNeighborX="-10941" custLinFactNeighborY="-23828"/>
      <dgm:spPr/>
      <dgm:t>
        <a:bodyPr/>
        <a:lstStyle/>
        <a:p>
          <a:endParaRPr lang="bg-BG"/>
        </a:p>
      </dgm:t>
    </dgm:pt>
    <dgm:pt modelId="{86214FCF-BAEC-46F3-9617-37AD059846D8}" type="pres">
      <dgm:prSet presAssocID="{447D1D3C-4F68-43EF-8381-7C0D45FF403A}" presName="connectorText" presStyleLbl="sibTrans2D1" presStyleIdx="3" presStyleCnt="5"/>
      <dgm:spPr/>
      <dgm:t>
        <a:bodyPr/>
        <a:lstStyle/>
        <a:p>
          <a:endParaRPr lang="bg-BG"/>
        </a:p>
      </dgm:t>
    </dgm:pt>
    <dgm:pt modelId="{2AA2CA27-484D-4076-9DD3-F3525C954117}" type="pres">
      <dgm:prSet presAssocID="{9F86C303-DB92-449B-8278-809AF538B707}" presName="node" presStyleLbl="node1" presStyleIdx="4" presStyleCnt="5" custScaleX="111661" custScaleY="108748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4E3CAC35-0807-4463-B1B1-EB18F3AB616F}" type="pres">
      <dgm:prSet presAssocID="{012D6A68-9A80-420C-B011-5BC46296F9FA}" presName="sibTrans" presStyleLbl="sibTrans2D1" presStyleIdx="4" presStyleCnt="5"/>
      <dgm:spPr/>
      <dgm:t>
        <a:bodyPr/>
        <a:lstStyle/>
        <a:p>
          <a:endParaRPr lang="bg-BG"/>
        </a:p>
      </dgm:t>
    </dgm:pt>
    <dgm:pt modelId="{EC7D63DC-6B5C-4CBC-A700-523A607BAEFF}" type="pres">
      <dgm:prSet presAssocID="{012D6A68-9A80-420C-B011-5BC46296F9FA}" presName="connectorText" presStyleLbl="sibTrans2D1" presStyleIdx="4" presStyleCnt="5"/>
      <dgm:spPr/>
      <dgm:t>
        <a:bodyPr/>
        <a:lstStyle/>
        <a:p>
          <a:endParaRPr lang="bg-BG"/>
        </a:p>
      </dgm:t>
    </dgm:pt>
  </dgm:ptLst>
  <dgm:cxnLst>
    <dgm:cxn modelId="{834343AA-6D1D-4111-9B8E-0F1A40713A21}" srcId="{D6AE85F0-7DBF-4A60-8918-B5AF4FD52498}" destId="{40F577A5-1A77-433D-AF88-7BA8194B839C}" srcOrd="0" destOrd="0" parTransId="{82686AA2-2049-4E00-9B20-767A163195C8}" sibTransId="{4C407255-93BF-4AA7-8774-550BEAF24919}"/>
    <dgm:cxn modelId="{7C190AD6-D761-42A5-9882-8F444416BCCF}" type="presOf" srcId="{D6AE85F0-7DBF-4A60-8918-B5AF4FD52498}" destId="{695CAA81-E7F4-4EFC-9849-5072AA7E1C4A}" srcOrd="0" destOrd="0" presId="urn:microsoft.com/office/officeart/2005/8/layout/cycle2"/>
    <dgm:cxn modelId="{4E4B2211-5C29-4D6A-8A4D-5C3BC4DCF996}" type="presOf" srcId="{40F577A5-1A77-433D-AF88-7BA8194B839C}" destId="{56EC31A5-0A67-4AE7-862C-B85A6DB78DE1}" srcOrd="0" destOrd="0" presId="urn:microsoft.com/office/officeart/2005/8/layout/cycle2"/>
    <dgm:cxn modelId="{F9EBFE9C-FB01-4F52-B389-CECFFDE4DED6}" type="presOf" srcId="{7367B42D-109C-4D87-B757-1E3B93AF7148}" destId="{C6A3880D-74B8-421D-B0D8-C8FE1DE261CD}" srcOrd="0" destOrd="0" presId="urn:microsoft.com/office/officeart/2005/8/layout/cycle2"/>
    <dgm:cxn modelId="{AE19DC1D-77ED-49A2-B926-81E4A2BAD3C4}" srcId="{D6AE85F0-7DBF-4A60-8918-B5AF4FD52498}" destId="{54DAA22E-95DD-4066-B09D-E21A5F9F5998}" srcOrd="3" destOrd="0" parTransId="{D2215608-1EFC-4DB3-935C-488C279CA5BC}" sibTransId="{447D1D3C-4F68-43EF-8381-7C0D45FF403A}"/>
    <dgm:cxn modelId="{565B3A18-9A92-4B0C-ABA1-9E4597601987}" type="presOf" srcId="{73D9F156-D93A-4536-93DD-09CDD48EF57F}" destId="{0C463C88-7D03-4D9F-ABCC-714B81B08198}" srcOrd="0" destOrd="0" presId="urn:microsoft.com/office/officeart/2005/8/layout/cycle2"/>
    <dgm:cxn modelId="{3E08B18B-2BDE-440A-ADA9-1745AD6D7B1A}" type="presOf" srcId="{012D6A68-9A80-420C-B011-5BC46296F9FA}" destId="{EC7D63DC-6B5C-4CBC-A700-523A607BAEFF}" srcOrd="1" destOrd="0" presId="urn:microsoft.com/office/officeart/2005/8/layout/cycle2"/>
    <dgm:cxn modelId="{7F923144-C921-4D23-8F71-B90E725AA70F}" type="presOf" srcId="{7367B42D-109C-4D87-B757-1E3B93AF7148}" destId="{4717D350-509B-4B24-806A-B90731880022}" srcOrd="1" destOrd="0" presId="urn:microsoft.com/office/officeart/2005/8/layout/cycle2"/>
    <dgm:cxn modelId="{3C72B1BE-3336-45BF-9FA9-0674E9F75A8C}" type="presOf" srcId="{012D6A68-9A80-420C-B011-5BC46296F9FA}" destId="{4E3CAC35-0807-4463-B1B1-EB18F3AB616F}" srcOrd="0" destOrd="0" presId="urn:microsoft.com/office/officeart/2005/8/layout/cycle2"/>
    <dgm:cxn modelId="{910DB360-A684-482F-9C3E-ACF5427B0324}" type="presOf" srcId="{54DAA22E-95DD-4066-B09D-E21A5F9F5998}" destId="{CC0499BC-5735-4A95-9ECF-72CF77288FCD}" srcOrd="0" destOrd="0" presId="urn:microsoft.com/office/officeart/2005/8/layout/cycle2"/>
    <dgm:cxn modelId="{8E994EC4-D774-42CA-B563-99474A8EE31D}" type="presOf" srcId="{447D1D3C-4F68-43EF-8381-7C0D45FF403A}" destId="{86214FCF-BAEC-46F3-9617-37AD059846D8}" srcOrd="1" destOrd="0" presId="urn:microsoft.com/office/officeart/2005/8/layout/cycle2"/>
    <dgm:cxn modelId="{4BCE5AEC-48E7-47BC-A6EB-8985A4426EBA}" type="presOf" srcId="{9F86C303-DB92-449B-8278-809AF538B707}" destId="{2AA2CA27-484D-4076-9DD3-F3525C954117}" srcOrd="0" destOrd="0" presId="urn:microsoft.com/office/officeart/2005/8/layout/cycle2"/>
    <dgm:cxn modelId="{12B698B6-2D0B-48DE-8977-68A4E472D409}" type="presOf" srcId="{EC18C70A-4AB8-4A38-996F-25E813596304}" destId="{56BE5C18-45DE-45D0-ADB7-B1DDC20535A2}" srcOrd="1" destOrd="0" presId="urn:microsoft.com/office/officeart/2005/8/layout/cycle2"/>
    <dgm:cxn modelId="{E8B54AB9-31A9-4A68-8BE7-64149D0A521C}" srcId="{D6AE85F0-7DBF-4A60-8918-B5AF4FD52498}" destId="{9F86C303-DB92-449B-8278-809AF538B707}" srcOrd="4" destOrd="0" parTransId="{10EFDCA3-F3F5-4695-8DD1-47AFB05075EF}" sibTransId="{012D6A68-9A80-420C-B011-5BC46296F9FA}"/>
    <dgm:cxn modelId="{07180743-BFE2-4926-B890-2F52D2BD3787}" srcId="{D6AE85F0-7DBF-4A60-8918-B5AF4FD52498}" destId="{73D9F156-D93A-4536-93DD-09CDD48EF57F}" srcOrd="1" destOrd="0" parTransId="{D97E12E4-2375-4EF4-814C-FDA2521DF373}" sibTransId="{7367B42D-109C-4D87-B757-1E3B93AF7148}"/>
    <dgm:cxn modelId="{7F03CB32-252E-4CB6-AE2F-88964B8F80B7}" type="presOf" srcId="{54F1C9E6-666C-4173-8441-23690AC368C9}" destId="{BD5317C9-4FFB-411A-92FD-72E75974E6E9}" srcOrd="0" destOrd="0" presId="urn:microsoft.com/office/officeart/2005/8/layout/cycle2"/>
    <dgm:cxn modelId="{08C3FF1D-818C-43CB-9BCA-B437562ED499}" type="presOf" srcId="{447D1D3C-4F68-43EF-8381-7C0D45FF403A}" destId="{29B0FC3A-65BB-4330-934E-ECBAA770259D}" srcOrd="0" destOrd="0" presId="urn:microsoft.com/office/officeart/2005/8/layout/cycle2"/>
    <dgm:cxn modelId="{8C864E07-2AF2-4E23-A17A-96CBE119ED15}" type="presOf" srcId="{EC18C70A-4AB8-4A38-996F-25E813596304}" destId="{6EF3C6C8-EB92-4B53-BD9D-32E00A91F544}" srcOrd="0" destOrd="0" presId="urn:microsoft.com/office/officeart/2005/8/layout/cycle2"/>
    <dgm:cxn modelId="{E6C80F8E-9085-4DC5-8868-4C72DEEA6BC1}" type="presOf" srcId="{4C407255-93BF-4AA7-8774-550BEAF24919}" destId="{419F1D23-7E59-4FC2-A97D-47008677BC00}" srcOrd="1" destOrd="0" presId="urn:microsoft.com/office/officeart/2005/8/layout/cycle2"/>
    <dgm:cxn modelId="{09A41C39-332D-4E7B-8872-E7534F446161}" srcId="{D6AE85F0-7DBF-4A60-8918-B5AF4FD52498}" destId="{54F1C9E6-666C-4173-8441-23690AC368C9}" srcOrd="2" destOrd="0" parTransId="{472CE6F3-19CF-4155-AEA4-C336FA8E743C}" sibTransId="{EC18C70A-4AB8-4A38-996F-25E813596304}"/>
    <dgm:cxn modelId="{E86DBD13-B29B-42D7-B795-570EF8C8FA30}" type="presOf" srcId="{4C407255-93BF-4AA7-8774-550BEAF24919}" destId="{EAC07429-A91C-47DE-92B1-65D52AED5FC2}" srcOrd="0" destOrd="0" presId="urn:microsoft.com/office/officeart/2005/8/layout/cycle2"/>
    <dgm:cxn modelId="{B5BEE165-65AC-47F3-AC66-DCF4DC0F2D0E}" type="presParOf" srcId="{695CAA81-E7F4-4EFC-9849-5072AA7E1C4A}" destId="{56EC31A5-0A67-4AE7-862C-B85A6DB78DE1}" srcOrd="0" destOrd="0" presId="urn:microsoft.com/office/officeart/2005/8/layout/cycle2"/>
    <dgm:cxn modelId="{9FF854A6-9DEB-42B2-8296-753C98EA3686}" type="presParOf" srcId="{695CAA81-E7F4-4EFC-9849-5072AA7E1C4A}" destId="{EAC07429-A91C-47DE-92B1-65D52AED5FC2}" srcOrd="1" destOrd="0" presId="urn:microsoft.com/office/officeart/2005/8/layout/cycle2"/>
    <dgm:cxn modelId="{6CFD4E2C-FA0A-403B-B613-F93DD769BB64}" type="presParOf" srcId="{EAC07429-A91C-47DE-92B1-65D52AED5FC2}" destId="{419F1D23-7E59-4FC2-A97D-47008677BC00}" srcOrd="0" destOrd="0" presId="urn:microsoft.com/office/officeart/2005/8/layout/cycle2"/>
    <dgm:cxn modelId="{C6F80193-D3D5-4D60-8940-0058A3638CAB}" type="presParOf" srcId="{695CAA81-E7F4-4EFC-9849-5072AA7E1C4A}" destId="{0C463C88-7D03-4D9F-ABCC-714B81B08198}" srcOrd="2" destOrd="0" presId="urn:microsoft.com/office/officeart/2005/8/layout/cycle2"/>
    <dgm:cxn modelId="{15B1FFF6-9732-4878-A782-D287209F137B}" type="presParOf" srcId="{695CAA81-E7F4-4EFC-9849-5072AA7E1C4A}" destId="{C6A3880D-74B8-421D-B0D8-C8FE1DE261CD}" srcOrd="3" destOrd="0" presId="urn:microsoft.com/office/officeart/2005/8/layout/cycle2"/>
    <dgm:cxn modelId="{1BC66F34-269C-4F03-BC49-0E9F747C7F60}" type="presParOf" srcId="{C6A3880D-74B8-421D-B0D8-C8FE1DE261CD}" destId="{4717D350-509B-4B24-806A-B90731880022}" srcOrd="0" destOrd="0" presId="urn:microsoft.com/office/officeart/2005/8/layout/cycle2"/>
    <dgm:cxn modelId="{BB1B750F-6DB6-46AC-B1DE-F3F16FDB4C5E}" type="presParOf" srcId="{695CAA81-E7F4-4EFC-9849-5072AA7E1C4A}" destId="{BD5317C9-4FFB-411A-92FD-72E75974E6E9}" srcOrd="4" destOrd="0" presId="urn:microsoft.com/office/officeart/2005/8/layout/cycle2"/>
    <dgm:cxn modelId="{5E00250C-95E7-4568-B12F-ECA5198E88BB}" type="presParOf" srcId="{695CAA81-E7F4-4EFC-9849-5072AA7E1C4A}" destId="{6EF3C6C8-EB92-4B53-BD9D-32E00A91F544}" srcOrd="5" destOrd="0" presId="urn:microsoft.com/office/officeart/2005/8/layout/cycle2"/>
    <dgm:cxn modelId="{884C9339-81F1-4EF8-AE28-1C7AB7F01B1B}" type="presParOf" srcId="{6EF3C6C8-EB92-4B53-BD9D-32E00A91F544}" destId="{56BE5C18-45DE-45D0-ADB7-B1DDC20535A2}" srcOrd="0" destOrd="0" presId="urn:microsoft.com/office/officeart/2005/8/layout/cycle2"/>
    <dgm:cxn modelId="{C440321E-59B0-4543-B8D2-78D6BF5BE892}" type="presParOf" srcId="{695CAA81-E7F4-4EFC-9849-5072AA7E1C4A}" destId="{CC0499BC-5735-4A95-9ECF-72CF77288FCD}" srcOrd="6" destOrd="0" presId="urn:microsoft.com/office/officeart/2005/8/layout/cycle2"/>
    <dgm:cxn modelId="{608497E7-21B0-4967-A83A-72940DEA1AD6}" type="presParOf" srcId="{695CAA81-E7F4-4EFC-9849-5072AA7E1C4A}" destId="{29B0FC3A-65BB-4330-934E-ECBAA770259D}" srcOrd="7" destOrd="0" presId="urn:microsoft.com/office/officeart/2005/8/layout/cycle2"/>
    <dgm:cxn modelId="{D29595B0-3969-4B86-8672-0753A77420A9}" type="presParOf" srcId="{29B0FC3A-65BB-4330-934E-ECBAA770259D}" destId="{86214FCF-BAEC-46F3-9617-37AD059846D8}" srcOrd="0" destOrd="0" presId="urn:microsoft.com/office/officeart/2005/8/layout/cycle2"/>
    <dgm:cxn modelId="{8993B53D-ED78-403A-9D0A-2D85C6BE2C4B}" type="presParOf" srcId="{695CAA81-E7F4-4EFC-9849-5072AA7E1C4A}" destId="{2AA2CA27-484D-4076-9DD3-F3525C954117}" srcOrd="8" destOrd="0" presId="urn:microsoft.com/office/officeart/2005/8/layout/cycle2"/>
    <dgm:cxn modelId="{C07B874E-6A93-4A07-85EB-F2E0C15C0D2A}" type="presParOf" srcId="{695CAA81-E7F4-4EFC-9849-5072AA7E1C4A}" destId="{4E3CAC35-0807-4463-B1B1-EB18F3AB616F}" srcOrd="9" destOrd="0" presId="urn:microsoft.com/office/officeart/2005/8/layout/cycle2"/>
    <dgm:cxn modelId="{B96D6024-C98A-499D-8F4B-C8786BBB5DCF}" type="presParOf" srcId="{4E3CAC35-0807-4463-B1B1-EB18F3AB616F}" destId="{EC7D63DC-6B5C-4CBC-A700-523A607BAEFF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6EC31A5-0A67-4AE7-862C-B85A6DB78DE1}">
      <dsp:nvSpPr>
        <dsp:cNvPr id="0" name=""/>
        <dsp:cNvSpPr/>
      </dsp:nvSpPr>
      <dsp:spPr>
        <a:xfrm>
          <a:off x="3384373" y="194640"/>
          <a:ext cx="1842156" cy="1716994"/>
        </a:xfrm>
        <a:prstGeom prst="ellipse">
          <a:avLst/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200" b="1" kern="1200" dirty="0" smtClean="0"/>
            <a:t>ПОДГОТОВКА</a:t>
          </a:r>
          <a:endParaRPr lang="bg-BG" sz="1200" b="1" kern="1200" dirty="0"/>
        </a:p>
      </dsp:txBody>
      <dsp:txXfrm>
        <a:off x="3384373" y="194640"/>
        <a:ext cx="1842156" cy="1716994"/>
      </dsp:txXfrm>
    </dsp:sp>
    <dsp:sp modelId="{EAC07429-A91C-47DE-92B1-65D52AED5FC2}">
      <dsp:nvSpPr>
        <dsp:cNvPr id="0" name=""/>
        <dsp:cNvSpPr/>
      </dsp:nvSpPr>
      <dsp:spPr>
        <a:xfrm rot="1742912">
          <a:off x="5163319" y="1320019"/>
          <a:ext cx="222090" cy="542538"/>
        </a:xfrm>
        <a:prstGeom prst="rightArrow">
          <a:avLst>
            <a:gd name="adj1" fmla="val 60000"/>
            <a:gd name="adj2" fmla="val 50000"/>
          </a:avLst>
        </a:prstGeom>
        <a:solidFill>
          <a:srgbClr val="C000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bg-BG" sz="2300" kern="1200"/>
        </a:p>
      </dsp:txBody>
      <dsp:txXfrm rot="1742912">
        <a:off x="5163319" y="1320019"/>
        <a:ext cx="222090" cy="542538"/>
      </dsp:txXfrm>
    </dsp:sp>
    <dsp:sp modelId="{0C463C88-7D03-4D9F-ABCC-714B81B08198}">
      <dsp:nvSpPr>
        <dsp:cNvPr id="0" name=""/>
        <dsp:cNvSpPr/>
      </dsp:nvSpPr>
      <dsp:spPr>
        <a:xfrm>
          <a:off x="5335249" y="1265135"/>
          <a:ext cx="1851238" cy="1748148"/>
        </a:xfrm>
        <a:prstGeom prst="ellipse">
          <a:avLst/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200" b="1" kern="1200" dirty="0" smtClean="0"/>
            <a:t>ПРЕГОВОРИ</a:t>
          </a:r>
          <a:endParaRPr lang="bg-BG" sz="1200" b="1" kern="1200" dirty="0"/>
        </a:p>
      </dsp:txBody>
      <dsp:txXfrm>
        <a:off x="5335249" y="1265135"/>
        <a:ext cx="1851238" cy="1748148"/>
      </dsp:txXfrm>
    </dsp:sp>
    <dsp:sp modelId="{C6A3880D-74B8-421D-B0D8-C8FE1DE261CD}">
      <dsp:nvSpPr>
        <dsp:cNvPr id="0" name=""/>
        <dsp:cNvSpPr/>
      </dsp:nvSpPr>
      <dsp:spPr>
        <a:xfrm rot="6201784">
          <a:off x="5847509" y="2998454"/>
          <a:ext cx="289607" cy="542538"/>
        </a:xfrm>
        <a:prstGeom prst="rightArrow">
          <a:avLst>
            <a:gd name="adj1" fmla="val 60000"/>
            <a:gd name="adj2" fmla="val 50000"/>
          </a:avLst>
        </a:prstGeom>
        <a:solidFill>
          <a:srgbClr val="C000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bg-BG" sz="2300" kern="1200"/>
        </a:p>
      </dsp:txBody>
      <dsp:txXfrm rot="6201784">
        <a:off x="5847509" y="2998454"/>
        <a:ext cx="289607" cy="542538"/>
      </dsp:txXfrm>
    </dsp:sp>
    <dsp:sp modelId="{BD5317C9-4FFB-411A-92FD-72E75974E6E9}">
      <dsp:nvSpPr>
        <dsp:cNvPr id="0" name=""/>
        <dsp:cNvSpPr/>
      </dsp:nvSpPr>
      <dsp:spPr>
        <a:xfrm>
          <a:off x="4752535" y="3549765"/>
          <a:ext cx="1964633" cy="160752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200" b="1" kern="1200" dirty="0" smtClean="0">
              <a:solidFill>
                <a:schemeClr val="bg1"/>
              </a:solidFill>
            </a:rPr>
            <a:t>СКЛЮЧВАНЕ И РЕГИСТРАЦИЯ</a:t>
          </a:r>
          <a:r>
            <a:rPr lang="en-US" sz="1200" b="1" kern="1200" dirty="0" smtClean="0">
              <a:solidFill>
                <a:schemeClr val="bg1"/>
              </a:solidFill>
            </a:rPr>
            <a:t> </a:t>
          </a:r>
          <a:r>
            <a:rPr lang="bg-BG" sz="1200" b="1" kern="1200" dirty="0" smtClean="0">
              <a:solidFill>
                <a:schemeClr val="bg1"/>
              </a:solidFill>
            </a:rPr>
            <a:t>НА КТД</a:t>
          </a:r>
          <a:endParaRPr lang="en-US" sz="1200" b="1" kern="1200" dirty="0" smtClean="0">
            <a:solidFill>
              <a:schemeClr val="bg1"/>
            </a:solidFill>
          </a:endParaRPr>
        </a:p>
      </dsp:txBody>
      <dsp:txXfrm>
        <a:off x="4752535" y="3549765"/>
        <a:ext cx="1964633" cy="1607522"/>
      </dsp:txXfrm>
    </dsp:sp>
    <dsp:sp modelId="{6EF3C6C8-EB92-4B53-BD9D-32E00A91F544}">
      <dsp:nvSpPr>
        <dsp:cNvPr id="0" name=""/>
        <dsp:cNvSpPr/>
      </dsp:nvSpPr>
      <dsp:spPr>
        <a:xfrm rot="10691438">
          <a:off x="4377291" y="4120944"/>
          <a:ext cx="265774" cy="542538"/>
        </a:xfrm>
        <a:prstGeom prst="rightArrow">
          <a:avLst>
            <a:gd name="adj1" fmla="val 60000"/>
            <a:gd name="adj2" fmla="val 50000"/>
          </a:avLst>
        </a:prstGeom>
        <a:solidFill>
          <a:srgbClr val="C000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bg-BG" sz="2300" kern="1200">
            <a:solidFill>
              <a:srgbClr val="FF0000"/>
            </a:solidFill>
          </a:endParaRPr>
        </a:p>
      </dsp:txBody>
      <dsp:txXfrm rot="10691438">
        <a:off x="4377291" y="4120944"/>
        <a:ext cx="265774" cy="542538"/>
      </dsp:txXfrm>
    </dsp:sp>
    <dsp:sp modelId="{CC0499BC-5735-4A95-9ECF-72CF77288FCD}">
      <dsp:nvSpPr>
        <dsp:cNvPr id="0" name=""/>
        <dsp:cNvSpPr/>
      </dsp:nvSpPr>
      <dsp:spPr>
        <a:xfrm>
          <a:off x="1944213" y="3405744"/>
          <a:ext cx="2308562" cy="2062129"/>
        </a:xfrm>
        <a:prstGeom prst="ellipse">
          <a:avLst/>
        </a:prstGeom>
        <a:solidFill>
          <a:schemeClr val="bg2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200" b="1" kern="1200" dirty="0" smtClean="0"/>
            <a:t>ПРИСЪЕДИНЯВАНЕ</a:t>
          </a:r>
          <a:endParaRPr lang="bg-BG" sz="1200" b="1" kern="1200" dirty="0"/>
        </a:p>
      </dsp:txBody>
      <dsp:txXfrm>
        <a:off x="1944213" y="3405744"/>
        <a:ext cx="2308562" cy="2062129"/>
      </dsp:txXfrm>
    </dsp:sp>
    <dsp:sp modelId="{29B0FC3A-65BB-4330-934E-ECBAA770259D}">
      <dsp:nvSpPr>
        <dsp:cNvPr id="0" name=""/>
        <dsp:cNvSpPr/>
      </dsp:nvSpPr>
      <dsp:spPr>
        <a:xfrm rot="15120000">
          <a:off x="2541062" y="2816146"/>
          <a:ext cx="264177" cy="542538"/>
        </a:xfrm>
        <a:prstGeom prst="rightArrow">
          <a:avLst>
            <a:gd name="adj1" fmla="val 60000"/>
            <a:gd name="adj2" fmla="val 50000"/>
          </a:avLst>
        </a:prstGeom>
        <a:solidFill>
          <a:srgbClr val="C000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bg-BG" sz="2300" kern="1200"/>
        </a:p>
      </dsp:txBody>
      <dsp:txXfrm rot="15120000">
        <a:off x="2541062" y="2816146"/>
        <a:ext cx="264177" cy="542538"/>
      </dsp:txXfrm>
    </dsp:sp>
    <dsp:sp modelId="{2AA2CA27-484D-4076-9DD3-F3525C954117}">
      <dsp:nvSpPr>
        <dsp:cNvPr id="0" name=""/>
        <dsp:cNvSpPr/>
      </dsp:nvSpPr>
      <dsp:spPr>
        <a:xfrm>
          <a:off x="1454471" y="1265135"/>
          <a:ext cx="1794975" cy="1748148"/>
        </a:xfrm>
        <a:prstGeom prst="ellipse">
          <a:avLst/>
        </a:prstGeom>
        <a:solidFill>
          <a:srgbClr val="CC00FF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200" b="1" kern="1200" dirty="0" smtClean="0"/>
            <a:t>ИЗПЪЛНЕНИЕ И МОНИТОРИНГ</a:t>
          </a:r>
          <a:endParaRPr lang="bg-BG" sz="1200" b="1" kern="1200" dirty="0"/>
        </a:p>
      </dsp:txBody>
      <dsp:txXfrm>
        <a:off x="1454471" y="1265135"/>
        <a:ext cx="1794975" cy="1748148"/>
      </dsp:txXfrm>
    </dsp:sp>
    <dsp:sp modelId="{4E3CAC35-0807-4463-B1B1-EB18F3AB616F}">
      <dsp:nvSpPr>
        <dsp:cNvPr id="0" name=""/>
        <dsp:cNvSpPr/>
      </dsp:nvSpPr>
      <dsp:spPr>
        <a:xfrm rot="19855651">
          <a:off x="3201021" y="1331326"/>
          <a:ext cx="232266" cy="542538"/>
        </a:xfrm>
        <a:prstGeom prst="rightArrow">
          <a:avLst>
            <a:gd name="adj1" fmla="val 60000"/>
            <a:gd name="adj2" fmla="val 50000"/>
          </a:avLst>
        </a:prstGeom>
        <a:solidFill>
          <a:srgbClr val="C000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bg-BG" sz="2300" kern="1200"/>
        </a:p>
      </dsp:txBody>
      <dsp:txXfrm rot="19855651">
        <a:off x="3201021" y="1331326"/>
        <a:ext cx="232266" cy="54253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9DB51-7307-441A-872C-CC5981C0E0AB}" type="datetimeFigureOut">
              <a:rPr lang="bg-BG" smtClean="0"/>
              <a:pPr/>
              <a:t>14.11.2014 г.</a:t>
            </a:fld>
            <a:endParaRPr lang="bg-BG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DFDBF-D1B6-4A0C-9C7D-6EC2A6D06CC3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9DB51-7307-441A-872C-CC5981C0E0AB}" type="datetimeFigureOut">
              <a:rPr lang="bg-BG" smtClean="0"/>
              <a:pPr/>
              <a:t>14.11.2014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DFDBF-D1B6-4A0C-9C7D-6EC2A6D06CC3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9DB51-7307-441A-872C-CC5981C0E0AB}" type="datetimeFigureOut">
              <a:rPr lang="bg-BG" smtClean="0"/>
              <a:pPr/>
              <a:t>14.11.2014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DFDBF-D1B6-4A0C-9C7D-6EC2A6D06CC3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9DB51-7307-441A-872C-CC5981C0E0AB}" type="datetimeFigureOut">
              <a:rPr lang="bg-BG" smtClean="0"/>
              <a:pPr/>
              <a:t>14.11.2014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DFDBF-D1B6-4A0C-9C7D-6EC2A6D06CC3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9DB51-7307-441A-872C-CC5981C0E0AB}" type="datetimeFigureOut">
              <a:rPr lang="bg-BG" smtClean="0"/>
              <a:pPr/>
              <a:t>14.11.2014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DFDBF-D1B6-4A0C-9C7D-6EC2A6D06CC3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9DB51-7307-441A-872C-CC5981C0E0AB}" type="datetimeFigureOut">
              <a:rPr lang="bg-BG" smtClean="0"/>
              <a:pPr/>
              <a:t>14.11.2014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DFDBF-D1B6-4A0C-9C7D-6EC2A6D06CC3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9DB51-7307-441A-872C-CC5981C0E0AB}" type="datetimeFigureOut">
              <a:rPr lang="bg-BG" smtClean="0"/>
              <a:pPr/>
              <a:t>14.11.2014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DFDBF-D1B6-4A0C-9C7D-6EC2A6D06CC3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9DB51-7307-441A-872C-CC5981C0E0AB}" type="datetimeFigureOut">
              <a:rPr lang="bg-BG" smtClean="0"/>
              <a:pPr/>
              <a:t>14.11.2014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DFDBF-D1B6-4A0C-9C7D-6EC2A6D06CC3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9DB51-7307-441A-872C-CC5981C0E0AB}" type="datetimeFigureOut">
              <a:rPr lang="bg-BG" smtClean="0"/>
              <a:pPr/>
              <a:t>14.11.2014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DFDBF-D1B6-4A0C-9C7D-6EC2A6D06CC3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9DB51-7307-441A-872C-CC5981C0E0AB}" type="datetimeFigureOut">
              <a:rPr lang="bg-BG" smtClean="0"/>
              <a:pPr/>
              <a:t>14.11.2014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DFDBF-D1B6-4A0C-9C7D-6EC2A6D06CC3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9DB51-7307-441A-872C-CC5981C0E0AB}" type="datetimeFigureOut">
              <a:rPr lang="bg-BG" smtClean="0"/>
              <a:pPr/>
              <a:t>14.11.2014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A6DFDBF-D1B6-4A0C-9C7D-6EC2A6D06CC3}" type="slidenum">
              <a:rPr lang="bg-BG" smtClean="0"/>
              <a:pPr/>
              <a:t>‹#›</a:t>
            </a:fld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C29DB51-7307-441A-872C-CC5981C0E0AB}" type="datetimeFigureOut">
              <a:rPr lang="bg-BG" smtClean="0"/>
              <a:pPr/>
              <a:t>14.11.2014 г.</a:t>
            </a:fld>
            <a:endParaRPr lang="bg-BG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A6DFDBF-D1B6-4A0C-9C7D-6EC2A6D06CC3}" type="slidenum">
              <a:rPr lang="bg-BG" smtClean="0"/>
              <a:pPr/>
              <a:t>‹#›</a:t>
            </a:fld>
            <a:endParaRPr lang="bg-BG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996952"/>
            <a:ext cx="8305800" cy="1143000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>
                <a:solidFill>
                  <a:srgbClr val="C00000"/>
                </a:solidFill>
              </a:rPr>
              <a:t>Същност на колективните преговори и</a:t>
            </a:r>
            <a:br>
              <a:rPr lang="ru-RU" sz="3600" b="1" dirty="0" smtClean="0">
                <a:solidFill>
                  <a:srgbClr val="C00000"/>
                </a:solidFill>
              </a:rPr>
            </a:br>
            <a:r>
              <a:rPr lang="ru-RU" sz="3600" b="1" dirty="0" smtClean="0">
                <a:solidFill>
                  <a:srgbClr val="C00000"/>
                </a:solidFill>
              </a:rPr>
              <a:t>колективното трудово договаряне</a:t>
            </a:r>
            <a:endParaRPr lang="bg-BG" sz="3600" b="1" dirty="0">
              <a:solidFill>
                <a:srgbClr val="C00000"/>
              </a:solidFill>
            </a:endParaRPr>
          </a:p>
        </p:txBody>
      </p:sp>
      <p:pic>
        <p:nvPicPr>
          <p:cNvPr id="1026" name="Picture 2" descr="managemen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2" y="980728"/>
            <a:ext cx="1371600" cy="650875"/>
          </a:xfrm>
          <a:prstGeom prst="rect">
            <a:avLst/>
          </a:prstGeom>
          <a:noFill/>
        </p:spPr>
      </p:pic>
      <p:sp>
        <p:nvSpPr>
          <p:cNvPr id="1025" name="WordArt 1"/>
          <p:cNvSpPr>
            <a:spLocks noChangeArrowheads="1" noChangeShapeType="1" noTextEdit="1"/>
          </p:cNvSpPr>
          <p:nvPr/>
        </p:nvSpPr>
        <p:spPr bwMode="auto">
          <a:xfrm>
            <a:off x="4067944" y="980728"/>
            <a:ext cx="4114800" cy="588963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0"/>
              </a:avLst>
            </a:prstTxWarp>
          </a:bodyPr>
          <a:lstStyle/>
          <a:p>
            <a:pPr algn="ctr" rtl="0"/>
            <a:r>
              <a:rPr lang="ru-RU" sz="2000" b="1" kern="10" spc="0" dirty="0" smtClean="0">
                <a:ln w="9525">
                  <a:noFill/>
                  <a:round/>
                  <a:headEnd/>
                  <a:tailEnd/>
                </a:ln>
                <a:solidFill>
                  <a:srgbClr val="0070C0"/>
                </a:solidFill>
                <a:effectLst/>
                <a:latin typeface="Times New Roman"/>
                <a:cs typeface="Times New Roman"/>
              </a:rPr>
              <a:t>НАЦИОНАЛНА ФЕДЕРАЦИЯ НА ТРУДА </a:t>
            </a:r>
          </a:p>
          <a:p>
            <a:pPr algn="ctr" rtl="0"/>
            <a:r>
              <a:rPr lang="ru-RU" sz="2000" b="1" kern="10" spc="0" dirty="0" smtClean="0">
                <a:ln w="9525">
                  <a:noFill/>
                  <a:round/>
                  <a:headEnd/>
                  <a:tailEnd/>
                </a:ln>
                <a:solidFill>
                  <a:srgbClr val="0070C0"/>
                </a:solidFill>
                <a:effectLst/>
                <a:latin typeface="Times New Roman"/>
                <a:cs typeface="Times New Roman"/>
              </a:rPr>
              <a:t>"ХИМИЯ И ИНДУСТРИЯ" - КНСБ </a:t>
            </a:r>
            <a:endParaRPr lang="bg-BG" sz="2000" b="1" kern="10" spc="0" dirty="0">
              <a:ln w="9525">
                <a:noFill/>
                <a:round/>
                <a:headEnd/>
                <a:tailEnd/>
              </a:ln>
              <a:solidFill>
                <a:srgbClr val="0070C0"/>
              </a:solidFill>
              <a:effectLst/>
              <a:latin typeface="Times New Roman"/>
              <a:cs typeface="Times New Roman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bg-BG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11080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bg-BG" sz="10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bg-BG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16970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bg-BG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Етапи на колективно договаряне</a:t>
            </a:r>
            <a:endParaRPr lang="bg-BG" b="1" dirty="0">
              <a:solidFill>
                <a:srgbClr val="C00000"/>
              </a:solidFill>
            </a:endParaRPr>
          </a:p>
        </p:txBody>
      </p:sp>
      <p:graphicFrame>
        <p:nvGraphicFramePr>
          <p:cNvPr id="6" name="Diagram 5"/>
          <p:cNvGraphicFramePr/>
          <p:nvPr/>
        </p:nvGraphicFramePr>
        <p:xfrm>
          <a:off x="251520" y="1412776"/>
          <a:ext cx="8640960" cy="53285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Rectangle 6"/>
          <p:cNvSpPr/>
          <p:nvPr/>
        </p:nvSpPr>
        <p:spPr>
          <a:xfrm>
            <a:off x="4211960" y="1340768"/>
            <a:ext cx="7932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/>
              <a:t>І етап </a:t>
            </a:r>
            <a:endParaRPr lang="bg-BG" dirty="0"/>
          </a:p>
        </p:txBody>
      </p:sp>
      <p:sp>
        <p:nvSpPr>
          <p:cNvPr id="8" name="Rectangle 7"/>
          <p:cNvSpPr/>
          <p:nvPr/>
        </p:nvSpPr>
        <p:spPr>
          <a:xfrm>
            <a:off x="1043608" y="5661248"/>
            <a:ext cx="9294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/>
              <a:t>І</a:t>
            </a:r>
            <a:r>
              <a:rPr lang="en-US" b="1" dirty="0" smtClean="0"/>
              <a:t>V</a:t>
            </a:r>
            <a:r>
              <a:rPr lang="ru-RU" b="1" dirty="0" smtClean="0"/>
              <a:t> етап </a:t>
            </a:r>
            <a:endParaRPr lang="bg-BG" dirty="0"/>
          </a:p>
        </p:txBody>
      </p:sp>
      <p:sp>
        <p:nvSpPr>
          <p:cNvPr id="9" name="Rectangle 8"/>
          <p:cNvSpPr/>
          <p:nvPr/>
        </p:nvSpPr>
        <p:spPr>
          <a:xfrm>
            <a:off x="7236296" y="2780928"/>
            <a:ext cx="97436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/>
              <a:t>І</a:t>
            </a:r>
            <a:r>
              <a:rPr lang="en-US" b="1" dirty="0" smtClean="0"/>
              <a:t>I</a:t>
            </a:r>
            <a:r>
              <a:rPr lang="ru-RU" b="1" dirty="0" smtClean="0"/>
              <a:t> етап </a:t>
            </a:r>
            <a:endParaRPr lang="bg-BG" dirty="0"/>
          </a:p>
        </p:txBody>
      </p:sp>
      <p:sp>
        <p:nvSpPr>
          <p:cNvPr id="10" name="Rectangle 9"/>
          <p:cNvSpPr/>
          <p:nvPr/>
        </p:nvSpPr>
        <p:spPr>
          <a:xfrm>
            <a:off x="7092280" y="5733256"/>
            <a:ext cx="10641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III</a:t>
            </a:r>
            <a:r>
              <a:rPr lang="ru-RU" b="1" dirty="0" smtClean="0"/>
              <a:t> етап </a:t>
            </a:r>
            <a:endParaRPr lang="bg-BG" dirty="0"/>
          </a:p>
        </p:txBody>
      </p:sp>
      <p:sp>
        <p:nvSpPr>
          <p:cNvPr id="11" name="Rectangle 10"/>
          <p:cNvSpPr/>
          <p:nvPr/>
        </p:nvSpPr>
        <p:spPr>
          <a:xfrm>
            <a:off x="827584" y="2780928"/>
            <a:ext cx="8685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V</a:t>
            </a:r>
            <a:r>
              <a:rPr lang="ru-RU" b="1" dirty="0" smtClean="0"/>
              <a:t> етап </a:t>
            </a:r>
            <a:endParaRPr lang="bg-BG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507288" cy="1224136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400" b="1" dirty="0" smtClean="0"/>
              <a:t/>
            </a:r>
            <a:br>
              <a:rPr lang="en-US" sz="5400" b="1" dirty="0" smtClean="0"/>
            </a:br>
            <a:r>
              <a:rPr lang="en-US" sz="5400" b="1" dirty="0" smtClean="0"/>
              <a:t/>
            </a:r>
            <a:br>
              <a:rPr lang="en-US" sz="5400" b="1" dirty="0" smtClean="0"/>
            </a:br>
            <a:r>
              <a:rPr lang="bg-BG" sz="5400" b="1" dirty="0" smtClean="0"/>
              <a:t/>
            </a:r>
            <a:br>
              <a:rPr lang="bg-BG" sz="5400" b="1" dirty="0" smtClean="0"/>
            </a:br>
            <a:r>
              <a:rPr lang="en-US" sz="4400" b="1" dirty="0" smtClean="0">
                <a:solidFill>
                  <a:srgbClr val="C00000"/>
                </a:solidFill>
              </a:rPr>
              <a:t>I ETA</a:t>
            </a:r>
            <a:r>
              <a:rPr lang="bg-BG" sz="4400" b="1" dirty="0" smtClean="0">
                <a:solidFill>
                  <a:srgbClr val="C00000"/>
                </a:solidFill>
              </a:rPr>
              <a:t>П</a:t>
            </a:r>
            <a:r>
              <a:rPr lang="en-US" sz="4400" b="1" dirty="0" smtClean="0">
                <a:solidFill>
                  <a:srgbClr val="C00000"/>
                </a:solidFill>
              </a:rPr>
              <a:t> </a:t>
            </a:r>
            <a:r>
              <a:rPr lang="bg-BG" sz="4400" b="1" dirty="0" smtClean="0">
                <a:solidFill>
                  <a:srgbClr val="C00000"/>
                </a:solidFill>
              </a:rPr>
              <a:t/>
            </a:r>
            <a:br>
              <a:rPr lang="bg-BG" sz="4400" b="1" dirty="0" smtClean="0">
                <a:solidFill>
                  <a:srgbClr val="C00000"/>
                </a:solidFill>
              </a:rPr>
            </a:br>
            <a:r>
              <a:rPr lang="bg-BG" sz="4400" b="1" dirty="0" smtClean="0">
                <a:solidFill>
                  <a:srgbClr val="C00000"/>
                </a:solidFill>
              </a:rPr>
              <a:t>Подготовка </a:t>
            </a:r>
            <a:r>
              <a:rPr lang="ru-RU" sz="4400" b="1" dirty="0" smtClean="0">
                <a:solidFill>
                  <a:srgbClr val="C00000"/>
                </a:solidFill>
              </a:rPr>
              <a:t>за колективни преговори</a:t>
            </a:r>
            <a:endParaRPr lang="bg-BG" sz="4400" b="1" dirty="0">
              <a:solidFill>
                <a:srgbClr val="C0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95536" y="1628800"/>
            <a:ext cx="842493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bg-BG" sz="2400" b="1" dirty="0" smtClean="0"/>
              <a:t>ИНФОРМАЦИОННО ОБЕЗПЕЧАВАНЕ – ЗАДЪЛЖЕНИЕ НА РАБОТОДАТЕЛЯ</a:t>
            </a:r>
          </a:p>
          <a:p>
            <a:pPr lvl="0"/>
            <a:endParaRPr lang="bg-BG" sz="2400" b="1" dirty="0" smtClean="0"/>
          </a:p>
          <a:p>
            <a:pPr lvl="0"/>
            <a:r>
              <a:rPr lang="bg-BG" sz="2400" b="1" dirty="0" smtClean="0"/>
              <a:t>КОНСУЛТИРАНЕ </a:t>
            </a:r>
            <a:r>
              <a:rPr lang="bg-BG" sz="2400" b="1" dirty="0" smtClean="0"/>
              <a:t>НА ПРЕДЛОЖЕНИЯТА В СИНДИКАТА</a:t>
            </a:r>
          </a:p>
          <a:p>
            <a:pPr lvl="0"/>
            <a:endParaRPr lang="bg-BG" sz="2400" b="1" dirty="0" smtClean="0"/>
          </a:p>
          <a:p>
            <a:pPr lvl="0"/>
            <a:r>
              <a:rPr lang="bg-BG" sz="2400" b="1" dirty="0" smtClean="0"/>
              <a:t>РАЗРАБОТВАНЕ НА ПРОЕКТА НА КТД</a:t>
            </a:r>
          </a:p>
          <a:p>
            <a:pPr lvl="0"/>
            <a:endParaRPr lang="bg-BG" sz="2400" b="1" dirty="0" smtClean="0"/>
          </a:p>
          <a:p>
            <a:r>
              <a:rPr lang="bg-BG" sz="2400" b="1" dirty="0" smtClean="0"/>
              <a:t>ОПРЕДЕЛЯНЕ НА ПРЕГОВОРНИЯ </a:t>
            </a:r>
            <a:r>
              <a:rPr lang="bg-BG" sz="2400" b="1" dirty="0" smtClean="0"/>
              <a:t>ЕКИП</a:t>
            </a:r>
          </a:p>
          <a:p>
            <a:endParaRPr lang="bg-BG" sz="2400" b="1" dirty="0" smtClean="0"/>
          </a:p>
          <a:p>
            <a:pPr lvl="0"/>
            <a:r>
              <a:rPr lang="bg-BG" sz="2400" b="1" dirty="0" smtClean="0"/>
              <a:t>ПОДГОТОВКА НА ПРЕДВАРИТЕЛЕН СЦЕНАРИЙ И </a:t>
            </a:r>
            <a:endParaRPr lang="bg-BG" sz="2400" b="1" dirty="0" smtClean="0"/>
          </a:p>
          <a:p>
            <a:pPr lvl="0"/>
            <a:r>
              <a:rPr lang="bg-BG" sz="2400" b="1" dirty="0" smtClean="0"/>
              <a:t>ТАКТИКА</a:t>
            </a:r>
            <a:endParaRPr lang="bg-BG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305800" cy="1143000"/>
          </a:xfrm>
        </p:spPr>
        <p:txBody>
          <a:bodyPr>
            <a:noAutofit/>
          </a:bodyPr>
          <a:lstStyle/>
          <a:p>
            <a:r>
              <a:rPr lang="en-US" sz="4000" b="1" dirty="0" smtClean="0">
                <a:solidFill>
                  <a:srgbClr val="C00000"/>
                </a:solidFill>
              </a:rPr>
              <a:t>II ETA</a:t>
            </a:r>
            <a:r>
              <a:rPr lang="bg-BG" sz="4000" b="1" dirty="0" smtClean="0">
                <a:solidFill>
                  <a:srgbClr val="C00000"/>
                </a:solidFill>
              </a:rPr>
              <a:t>П</a:t>
            </a:r>
            <a:r>
              <a:rPr lang="en-US" sz="4000" b="1" dirty="0" smtClean="0">
                <a:solidFill>
                  <a:srgbClr val="C00000"/>
                </a:solidFill>
              </a:rPr>
              <a:t> </a:t>
            </a:r>
            <a:r>
              <a:rPr lang="bg-BG" sz="4000" b="1" dirty="0" smtClean="0">
                <a:solidFill>
                  <a:srgbClr val="C00000"/>
                </a:solidFill>
              </a:rPr>
              <a:t/>
            </a:r>
            <a:br>
              <a:rPr lang="bg-BG" sz="4000" b="1" dirty="0" smtClean="0">
                <a:solidFill>
                  <a:srgbClr val="C00000"/>
                </a:solidFill>
              </a:rPr>
            </a:br>
            <a:r>
              <a:rPr lang="bg-BG" sz="4000" b="1" dirty="0" smtClean="0">
                <a:solidFill>
                  <a:srgbClr val="C00000"/>
                </a:solidFill>
              </a:rPr>
              <a:t>Колективни преговори</a:t>
            </a:r>
            <a:endParaRPr lang="bg-BG" sz="4000" dirty="0"/>
          </a:p>
        </p:txBody>
      </p:sp>
      <p:sp>
        <p:nvSpPr>
          <p:cNvPr id="4" name="Rectangle 3"/>
          <p:cNvSpPr/>
          <p:nvPr/>
        </p:nvSpPr>
        <p:spPr>
          <a:xfrm>
            <a:off x="395536" y="1844824"/>
            <a:ext cx="8496944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bg-BG" sz="2800" b="1" dirty="0" smtClean="0"/>
              <a:t>ЛЕГИТИМИРАНЕ НА СТРАНИТЕ И </a:t>
            </a:r>
            <a:r>
              <a:rPr lang="bg-BG" sz="2800" b="1" dirty="0" smtClean="0"/>
              <a:t>ПРИЗНАВАНЕ</a:t>
            </a:r>
          </a:p>
          <a:p>
            <a:pPr lvl="0"/>
            <a:endParaRPr lang="bg-BG" sz="2800" b="1" dirty="0" smtClean="0"/>
          </a:p>
          <a:p>
            <a:r>
              <a:rPr lang="bg-BG" sz="2800" b="1" dirty="0" smtClean="0"/>
              <a:t>ДОГОВАРЯНЕ НА ПРОЦЕДУРА </a:t>
            </a:r>
            <a:r>
              <a:rPr lang="bg-BG" sz="2800" b="1" dirty="0" smtClean="0"/>
              <a:t>ПО ПРЕГОВОРИТЕ </a:t>
            </a:r>
            <a:endParaRPr lang="bg-BG" sz="2800" b="1" dirty="0" smtClean="0"/>
          </a:p>
          <a:p>
            <a:endParaRPr lang="bg-BG" sz="2800" b="1" dirty="0" smtClean="0"/>
          </a:p>
          <a:p>
            <a:pPr lvl="0"/>
            <a:r>
              <a:rPr lang="bg-BG" sz="2800" b="1" dirty="0" smtClean="0"/>
              <a:t>ПРОВЕЖДАНЕ НА ПРЕГОВОРИ, РЕАЛИЗАЦИЯ НА ТАКТИКАТА, КОНСУЛТАЦИИ</a:t>
            </a:r>
          </a:p>
          <a:p>
            <a:pPr lvl="0"/>
            <a:endParaRPr lang="bg-BG" sz="2800" b="1" dirty="0" smtClean="0"/>
          </a:p>
          <a:p>
            <a:pPr lvl="0"/>
            <a:r>
              <a:rPr lang="bg-BG" sz="2800" b="1" dirty="0" smtClean="0"/>
              <a:t>СПОРОВЕ И </a:t>
            </a:r>
            <a:r>
              <a:rPr lang="bg-BG" sz="2800" b="1" dirty="0" smtClean="0"/>
              <a:t>КОНФЛИКТИ </a:t>
            </a:r>
            <a:endParaRPr lang="bg-BG" sz="2800" b="1" dirty="0" smtClean="0"/>
          </a:p>
          <a:p>
            <a:pPr lvl="0"/>
            <a:r>
              <a:rPr lang="bg-BG" sz="2800" b="1" dirty="0" smtClean="0"/>
              <a:t>РЕШЕНИЯ</a:t>
            </a:r>
            <a:endParaRPr lang="bg-BG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305800" cy="1143000"/>
          </a:xfrm>
        </p:spPr>
        <p:txBody>
          <a:bodyPr>
            <a:normAutofit fontScale="90000"/>
          </a:bodyPr>
          <a:lstStyle/>
          <a:p>
            <a:r>
              <a:rPr lang="en-US" sz="4000" b="1" dirty="0" smtClean="0">
                <a:solidFill>
                  <a:srgbClr val="C00000"/>
                </a:solidFill>
              </a:rPr>
              <a:t>III ETA</a:t>
            </a:r>
            <a:r>
              <a:rPr lang="bg-BG" sz="4000" b="1" dirty="0" smtClean="0">
                <a:solidFill>
                  <a:srgbClr val="C00000"/>
                </a:solidFill>
              </a:rPr>
              <a:t>П</a:t>
            </a:r>
            <a:r>
              <a:rPr lang="en-US" sz="4000" b="1" dirty="0" smtClean="0">
                <a:solidFill>
                  <a:srgbClr val="C00000"/>
                </a:solidFill>
              </a:rPr>
              <a:t> </a:t>
            </a:r>
            <a:r>
              <a:rPr lang="bg-BG" sz="4000" b="1" dirty="0" smtClean="0">
                <a:solidFill>
                  <a:srgbClr val="C00000"/>
                </a:solidFill>
              </a:rPr>
              <a:t/>
            </a:r>
            <a:br>
              <a:rPr lang="bg-BG" sz="4000" b="1" dirty="0" smtClean="0">
                <a:solidFill>
                  <a:srgbClr val="C00000"/>
                </a:solidFill>
              </a:rPr>
            </a:br>
            <a:r>
              <a:rPr lang="bg-BG" sz="4000" b="1" dirty="0" smtClean="0">
                <a:solidFill>
                  <a:srgbClr val="C00000"/>
                </a:solidFill>
              </a:rPr>
              <a:t>Сключване и регистрация на КТД</a:t>
            </a:r>
            <a:endParaRPr lang="bg-BG" sz="4000" dirty="0"/>
          </a:p>
        </p:txBody>
      </p:sp>
      <p:sp>
        <p:nvSpPr>
          <p:cNvPr id="4" name="Rectangle 3"/>
          <p:cNvSpPr/>
          <p:nvPr/>
        </p:nvSpPr>
        <p:spPr>
          <a:xfrm>
            <a:off x="251520" y="1628800"/>
            <a:ext cx="8496944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endParaRPr lang="bg-BG" sz="2400" b="1" dirty="0" smtClean="0"/>
          </a:p>
          <a:p>
            <a:pPr lvl="0"/>
            <a:r>
              <a:rPr lang="bg-BG" sz="2800" b="1" dirty="0" smtClean="0"/>
              <a:t>ОКОНЧАТЕЛНА РЕДАКЦИЯ</a:t>
            </a:r>
          </a:p>
          <a:p>
            <a:pPr lvl="0"/>
            <a:endParaRPr lang="bg-BG" sz="2800" b="1" dirty="0" smtClean="0"/>
          </a:p>
          <a:p>
            <a:r>
              <a:rPr lang="bg-BG" sz="2800" b="1" dirty="0" smtClean="0"/>
              <a:t>ПОДПИСВАНЕ НА КТД </a:t>
            </a:r>
            <a:endParaRPr lang="bg-BG" sz="2800" b="1" dirty="0" smtClean="0"/>
          </a:p>
          <a:p>
            <a:endParaRPr lang="bg-BG" sz="2800" b="1" dirty="0" smtClean="0"/>
          </a:p>
          <a:p>
            <a:r>
              <a:rPr lang="bg-BG" sz="2800" b="1" dirty="0" smtClean="0"/>
              <a:t>ЗАКЛЮЧИТЕЛЕН ПРОТОКОЛ</a:t>
            </a:r>
          </a:p>
          <a:p>
            <a:endParaRPr lang="bg-BG" sz="2800" b="1" dirty="0" smtClean="0"/>
          </a:p>
          <a:p>
            <a:pPr lvl="0"/>
            <a:r>
              <a:rPr lang="bg-BG" sz="2800" b="1" dirty="0" smtClean="0"/>
              <a:t>ЗАДЪЛЖЕНИЯ НА </a:t>
            </a:r>
            <a:r>
              <a:rPr lang="bg-BG" sz="2800" b="1" dirty="0" smtClean="0"/>
              <a:t>СТРАНИТЕ</a:t>
            </a:r>
          </a:p>
          <a:p>
            <a:pPr lvl="0"/>
            <a:endParaRPr lang="bg-BG" sz="2800" b="1" dirty="0" smtClean="0"/>
          </a:p>
          <a:p>
            <a:pPr lvl="0"/>
            <a:r>
              <a:rPr lang="bg-BG" sz="2800" b="1" dirty="0" smtClean="0"/>
              <a:t>РЕГИСТРАЦИЯ В </a:t>
            </a:r>
            <a:r>
              <a:rPr lang="bg-BG" sz="2800" b="1" dirty="0" smtClean="0"/>
              <a:t>ИА </a:t>
            </a:r>
            <a:r>
              <a:rPr lang="bg-BG" sz="2800" b="1" dirty="0" smtClean="0"/>
              <a:t>“ГИТ</a:t>
            </a:r>
            <a:r>
              <a:rPr lang="bg-BG" sz="2800" b="1" dirty="0" smtClean="0"/>
              <a:t>”</a:t>
            </a:r>
            <a:endParaRPr lang="bg-BG" sz="2800" b="1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616" y="260648"/>
            <a:ext cx="7369696" cy="1143000"/>
          </a:xfrm>
        </p:spPr>
        <p:txBody>
          <a:bodyPr>
            <a:normAutofit fontScale="90000"/>
          </a:bodyPr>
          <a:lstStyle/>
          <a:p>
            <a:r>
              <a:rPr lang="en-US" sz="4000" b="1" dirty="0" smtClean="0">
                <a:solidFill>
                  <a:srgbClr val="C00000"/>
                </a:solidFill>
              </a:rPr>
              <a:t>III ETA</a:t>
            </a:r>
            <a:r>
              <a:rPr lang="bg-BG" sz="4000" b="1" dirty="0" smtClean="0">
                <a:solidFill>
                  <a:srgbClr val="C00000"/>
                </a:solidFill>
              </a:rPr>
              <a:t>П</a:t>
            </a:r>
            <a:r>
              <a:rPr lang="en-US" sz="4000" b="1" dirty="0" smtClean="0">
                <a:solidFill>
                  <a:srgbClr val="C00000"/>
                </a:solidFill>
              </a:rPr>
              <a:t> </a:t>
            </a:r>
            <a:r>
              <a:rPr lang="bg-BG" sz="4000" b="1" dirty="0" smtClean="0">
                <a:solidFill>
                  <a:srgbClr val="C00000"/>
                </a:solidFill>
              </a:rPr>
              <a:t/>
            </a:r>
            <a:br>
              <a:rPr lang="bg-BG" sz="4000" b="1" dirty="0" smtClean="0">
                <a:solidFill>
                  <a:srgbClr val="C00000"/>
                </a:solidFill>
              </a:rPr>
            </a:br>
            <a:r>
              <a:rPr lang="bg-BG" sz="4000" b="1" dirty="0" smtClean="0">
                <a:solidFill>
                  <a:srgbClr val="C00000"/>
                </a:solidFill>
              </a:rPr>
              <a:t>Присъединява към КТД</a:t>
            </a:r>
            <a:endParaRPr lang="bg-BG" sz="4000" dirty="0"/>
          </a:p>
        </p:txBody>
      </p:sp>
      <p:sp>
        <p:nvSpPr>
          <p:cNvPr id="6" name="Rectangle 5"/>
          <p:cNvSpPr/>
          <p:nvPr/>
        </p:nvSpPr>
        <p:spPr>
          <a:xfrm>
            <a:off x="395536" y="2060848"/>
            <a:ext cx="7272808" cy="33855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endParaRPr lang="bg-BG" b="1" dirty="0" smtClean="0"/>
          </a:p>
          <a:p>
            <a:r>
              <a:rPr lang="bg-BG" sz="2800" b="1" dirty="0" smtClean="0"/>
              <a:t>КООРДИНИРАНЕ НА ПРОЦЕДУРАТА </a:t>
            </a:r>
            <a:r>
              <a:rPr lang="bg-BG" sz="2800" b="1" dirty="0" smtClean="0"/>
              <a:t>ПО </a:t>
            </a:r>
            <a:r>
              <a:rPr lang="bg-BG" sz="2800" b="1" dirty="0" smtClean="0"/>
              <a:t>ПРИСЪЕДИНЯВА</a:t>
            </a:r>
          </a:p>
          <a:p>
            <a:endParaRPr lang="bg-BG" sz="2800" b="1" dirty="0" smtClean="0"/>
          </a:p>
          <a:p>
            <a:pPr lvl="0"/>
            <a:r>
              <a:rPr lang="bg-BG" sz="2800" b="1" dirty="0" smtClean="0"/>
              <a:t>ИЗПЪЛНЕНИЕ НА </a:t>
            </a:r>
            <a:r>
              <a:rPr lang="bg-BG" sz="2800" b="1" dirty="0" smtClean="0"/>
              <a:t>УСЛОВИЯТА ПО </a:t>
            </a:r>
            <a:r>
              <a:rPr lang="bg-BG" sz="2800" b="1" dirty="0" smtClean="0"/>
              <a:t>ПРИСЪЕДИНЯВАНЕТО</a:t>
            </a:r>
          </a:p>
          <a:p>
            <a:pPr lvl="0"/>
            <a:endParaRPr lang="bg-BG" sz="2800" b="1" dirty="0" smtClean="0"/>
          </a:p>
          <a:p>
            <a:r>
              <a:rPr lang="bg-BG" sz="2800" b="1" dirty="0" smtClean="0"/>
              <a:t>УВЕДОМЯВАНЕ НА </a:t>
            </a:r>
            <a:r>
              <a:rPr lang="bg-BG" sz="2800" b="1" dirty="0" smtClean="0"/>
              <a:t>СТРАНИТЕ</a:t>
            </a:r>
            <a:endParaRPr lang="bg-BG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95536" y="1628800"/>
            <a:ext cx="8568952" cy="48628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/>
              <a:t>Синдиката има грижата да наблюдава изпълнението на процедурите и договореностите </a:t>
            </a:r>
            <a:r>
              <a:rPr lang="ru-RU" sz="2800" b="1" dirty="0" smtClean="0"/>
              <a:t>в </a:t>
            </a:r>
            <a:r>
              <a:rPr lang="ru-RU" sz="2800" b="1" dirty="0" smtClean="0"/>
              <a:t>КТД</a:t>
            </a:r>
          </a:p>
          <a:p>
            <a:endParaRPr lang="ru-RU" sz="1000" b="1" dirty="0" smtClean="0"/>
          </a:p>
          <a:p>
            <a:r>
              <a:rPr lang="ru-RU" sz="2800" b="1" dirty="0" smtClean="0"/>
              <a:t>Създаване </a:t>
            </a:r>
            <a:r>
              <a:rPr lang="ru-RU" sz="2800" b="1" dirty="0" smtClean="0"/>
              <a:t>на </a:t>
            </a:r>
            <a:r>
              <a:rPr lang="ru-RU" sz="2800" b="1" dirty="0" smtClean="0"/>
              <a:t>комисия за социално сътрудничество за тълкуване, спорове, сигнали и анализ на </a:t>
            </a:r>
            <a:r>
              <a:rPr lang="ru-RU" sz="2800" b="1" dirty="0" smtClean="0"/>
              <a:t>изпълнението на </a:t>
            </a:r>
            <a:r>
              <a:rPr lang="ru-RU" sz="2800" b="1" dirty="0" smtClean="0"/>
              <a:t>КТД</a:t>
            </a:r>
          </a:p>
          <a:p>
            <a:endParaRPr lang="ru-RU" sz="1000" b="1" dirty="0" smtClean="0"/>
          </a:p>
          <a:p>
            <a:r>
              <a:rPr lang="ru-RU" sz="2800" b="1" dirty="0" smtClean="0"/>
              <a:t>Периодичен мониторинг на изпълнението на КТД</a:t>
            </a:r>
          </a:p>
          <a:p>
            <a:endParaRPr lang="ru-RU" sz="1000" b="1" dirty="0" smtClean="0"/>
          </a:p>
          <a:p>
            <a:r>
              <a:rPr lang="ru-RU" sz="2800" b="1" dirty="0" smtClean="0"/>
              <a:t>Работата </a:t>
            </a:r>
            <a:r>
              <a:rPr lang="ru-RU" sz="2800" b="1" dirty="0" smtClean="0"/>
              <a:t>по изпълнение на КТД да </a:t>
            </a:r>
            <a:r>
              <a:rPr lang="ru-RU" sz="2800" b="1" dirty="0" smtClean="0"/>
              <a:t>се развива паралелно с подготовката </a:t>
            </a:r>
            <a:r>
              <a:rPr lang="ru-RU" sz="2800" b="1" dirty="0" smtClean="0"/>
              <a:t>на новия </a:t>
            </a:r>
            <a:r>
              <a:rPr lang="ru-RU" sz="2800" b="1" dirty="0" smtClean="0"/>
              <a:t>КТД </a:t>
            </a:r>
            <a:endParaRPr lang="bg-BG" sz="2800" b="1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305800" cy="1143000"/>
          </a:xfrm>
        </p:spPr>
        <p:txBody>
          <a:bodyPr>
            <a:normAutofit fontScale="90000"/>
          </a:bodyPr>
          <a:lstStyle/>
          <a:p>
            <a:r>
              <a:rPr lang="en-US" sz="4000" b="1" dirty="0" smtClean="0">
                <a:solidFill>
                  <a:srgbClr val="C00000"/>
                </a:solidFill>
              </a:rPr>
              <a:t>V</a:t>
            </a:r>
            <a:r>
              <a:rPr lang="en-US" sz="4000" b="1" dirty="0" smtClean="0">
                <a:solidFill>
                  <a:srgbClr val="C00000"/>
                </a:solidFill>
              </a:rPr>
              <a:t> </a:t>
            </a:r>
            <a:r>
              <a:rPr lang="en-US" sz="4000" b="1" dirty="0" smtClean="0">
                <a:solidFill>
                  <a:srgbClr val="C00000"/>
                </a:solidFill>
              </a:rPr>
              <a:t>ETA</a:t>
            </a:r>
            <a:r>
              <a:rPr lang="bg-BG" sz="4000" b="1" dirty="0" smtClean="0">
                <a:solidFill>
                  <a:srgbClr val="C00000"/>
                </a:solidFill>
              </a:rPr>
              <a:t>П</a:t>
            </a:r>
            <a:r>
              <a:rPr lang="en-US" sz="4000" b="1" dirty="0" smtClean="0">
                <a:solidFill>
                  <a:srgbClr val="C00000"/>
                </a:solidFill>
              </a:rPr>
              <a:t> </a:t>
            </a:r>
            <a:r>
              <a:rPr lang="bg-BG" sz="4000" b="1" dirty="0" smtClean="0">
                <a:solidFill>
                  <a:srgbClr val="C00000"/>
                </a:solidFill>
              </a:rPr>
              <a:t/>
            </a:r>
            <a:br>
              <a:rPr lang="bg-BG" sz="4000" b="1" dirty="0" smtClean="0">
                <a:solidFill>
                  <a:srgbClr val="C00000"/>
                </a:solidFill>
              </a:rPr>
            </a:br>
            <a:r>
              <a:rPr lang="bg-BG" sz="4000" b="1" dirty="0" smtClean="0">
                <a:solidFill>
                  <a:srgbClr val="C00000"/>
                </a:solidFill>
              </a:rPr>
              <a:t>Изпълнение и мониторинг на КТД</a:t>
            </a:r>
            <a:endParaRPr lang="bg-BG" sz="40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93</TotalTime>
  <Words>184</Words>
  <Application>Microsoft Office PowerPoint</Application>
  <PresentationFormat>On-screen Show (4:3)</PresentationFormat>
  <Paragraphs>61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Flow</vt:lpstr>
      <vt:lpstr>Същност на колективните преговори и колективното трудово договаряне</vt:lpstr>
      <vt:lpstr>Етапи на колективно договаряне</vt:lpstr>
      <vt:lpstr>   I ETAП  Подготовка за колективни преговори</vt:lpstr>
      <vt:lpstr>II ETAП  Колективни преговори</vt:lpstr>
      <vt:lpstr>III ETAП  Сключване и регистрация на КТД</vt:lpstr>
      <vt:lpstr>III ETAП  Присъединява към КТД</vt:lpstr>
      <vt:lpstr>V ETAП  Изпълнение и мониторинг на КТД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Етапи на колективно договаряне</dc:title>
  <dc:creator>krasi</dc:creator>
  <cp:lastModifiedBy>krasi</cp:lastModifiedBy>
  <cp:revision>10</cp:revision>
  <dcterms:created xsi:type="dcterms:W3CDTF">2014-11-14T09:54:37Z</dcterms:created>
  <dcterms:modified xsi:type="dcterms:W3CDTF">2014-11-14T11:49:22Z</dcterms:modified>
</cp:coreProperties>
</file>